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5" r:id="rId9"/>
    <p:sldId id="264" r:id="rId10"/>
    <p:sldId id="266" r:id="rId11"/>
    <p:sldId id="268" r:id="rId12"/>
    <p:sldId id="269" r:id="rId13"/>
    <p:sldId id="267" r:id="rId14"/>
    <p:sldId id="270" r:id="rId15"/>
    <p:sldId id="271" r:id="rId16"/>
    <p:sldId id="278" r:id="rId17"/>
    <p:sldId id="281" r:id="rId18"/>
    <p:sldId id="280" r:id="rId19"/>
    <p:sldId id="282" r:id="rId20"/>
    <p:sldId id="272" r:id="rId21"/>
    <p:sldId id="274" r:id="rId22"/>
    <p:sldId id="275" r:id="rId23"/>
    <p:sldId id="276" r:id="rId24"/>
    <p:sldId id="284" r:id="rId25"/>
    <p:sldId id="277"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154D308-612E-4619-A897-1ABA2A32E5F0}" type="datetimeFigureOut">
              <a:rPr lang="it-IT" smtClean="0"/>
              <a:t>19/10/2015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62490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54D308-612E-4619-A897-1ABA2A32E5F0}" type="datetimeFigureOut">
              <a:rPr lang="it-IT" smtClean="0"/>
              <a:t>19/10/2015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67288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54D308-612E-4619-A897-1ABA2A32E5F0}" type="datetimeFigureOut">
              <a:rPr lang="it-IT" smtClean="0"/>
              <a:t>19/10/2015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16955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54D308-612E-4619-A897-1ABA2A32E5F0}" type="datetimeFigureOut">
              <a:rPr lang="it-IT" smtClean="0"/>
              <a:t>19/10/2015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207104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154D308-612E-4619-A897-1ABA2A32E5F0}" type="datetimeFigureOut">
              <a:rPr lang="it-IT" smtClean="0"/>
              <a:t>19/10/2015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349312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54D308-612E-4619-A897-1ABA2A32E5F0}" type="datetimeFigureOut">
              <a:rPr lang="it-IT" smtClean="0"/>
              <a:t>19/10/2015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191834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154D308-612E-4619-A897-1ABA2A32E5F0}" type="datetimeFigureOut">
              <a:rPr lang="it-IT" smtClean="0"/>
              <a:t>19/10/2015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225789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154D308-612E-4619-A897-1ABA2A32E5F0}" type="datetimeFigureOut">
              <a:rPr lang="it-IT" smtClean="0"/>
              <a:t>19/10/2015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203144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54D308-612E-4619-A897-1ABA2A32E5F0}" type="datetimeFigureOut">
              <a:rPr lang="it-IT" smtClean="0"/>
              <a:t>19/10/2015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401215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54D308-612E-4619-A897-1ABA2A32E5F0}" type="datetimeFigureOut">
              <a:rPr lang="it-IT" smtClean="0"/>
              <a:t>19/10/2015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307959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54D308-612E-4619-A897-1ABA2A32E5F0}" type="datetimeFigureOut">
              <a:rPr lang="it-IT" smtClean="0"/>
              <a:t>19/10/2015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93E9DA-9921-4D42-BB27-69547B76AA35}" type="slidenum">
              <a:rPr lang="it-IT" smtClean="0"/>
              <a:t>‹N›</a:t>
            </a:fld>
            <a:endParaRPr lang="it-IT"/>
          </a:p>
        </p:txBody>
      </p:sp>
    </p:spTree>
    <p:extLst>
      <p:ext uri="{BB962C8B-B14F-4D97-AF65-F5344CB8AC3E}">
        <p14:creationId xmlns:p14="http://schemas.microsoft.com/office/powerpoint/2010/main" val="349614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4D308-612E-4619-A897-1ABA2A32E5F0}" type="datetimeFigureOut">
              <a:rPr lang="it-IT" smtClean="0"/>
              <a:t>19/10/2015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E9DA-9921-4D42-BB27-69547B76AA35}" type="slidenum">
              <a:rPr lang="it-IT" smtClean="0"/>
              <a:t>‹N›</a:t>
            </a:fld>
            <a:endParaRPr lang="it-IT"/>
          </a:p>
        </p:txBody>
      </p:sp>
    </p:spTree>
    <p:extLst>
      <p:ext uri="{BB962C8B-B14F-4D97-AF65-F5344CB8AC3E}">
        <p14:creationId xmlns:p14="http://schemas.microsoft.com/office/powerpoint/2010/main" val="141462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51808" y="1145256"/>
            <a:ext cx="9144000" cy="2387600"/>
          </a:xfrm>
        </p:spPr>
        <p:txBody>
          <a:bodyPr>
            <a:normAutofit fontScale="90000"/>
          </a:bodyPr>
          <a:lstStyle/>
          <a:p>
            <a:r>
              <a:rPr lang="it-IT" b="1" dirty="0" smtClean="0"/>
              <a:t>CURARSI CON FARMACI SINTETICI,FITOTERAPICI O OMEOPATICI</a:t>
            </a:r>
            <a:r>
              <a:rPr lang="it-IT" dirty="0" smtClean="0"/>
              <a:t>?</a:t>
            </a:r>
            <a:endParaRPr lang="it-IT" dirty="0"/>
          </a:p>
        </p:txBody>
      </p:sp>
      <p:sp>
        <p:nvSpPr>
          <p:cNvPr id="3" name="Sottotitolo 2"/>
          <p:cNvSpPr>
            <a:spLocks noGrp="1"/>
          </p:cNvSpPr>
          <p:nvPr>
            <p:ph type="subTitle" idx="1"/>
          </p:nvPr>
        </p:nvSpPr>
        <p:spPr>
          <a:xfrm>
            <a:off x="1229226" y="4547018"/>
            <a:ext cx="9103895" cy="4957010"/>
          </a:xfrm>
        </p:spPr>
        <p:txBody>
          <a:bodyPr>
            <a:normAutofit/>
          </a:bodyPr>
          <a:lstStyle/>
          <a:p>
            <a:endParaRPr lang="it-IT" sz="5400" dirty="0" smtClean="0"/>
          </a:p>
          <a:p>
            <a:r>
              <a:rPr lang="it-IT" sz="5400" dirty="0" smtClean="0"/>
              <a:t>QUANDO ,COME E PERCHE.</a:t>
            </a:r>
          </a:p>
          <a:p>
            <a:endParaRPr lang="it-IT" sz="5400" dirty="0"/>
          </a:p>
        </p:txBody>
      </p:sp>
      <p:pic>
        <p:nvPicPr>
          <p:cNvPr id="4" name="Immagine 3"/>
          <p:cNvPicPr>
            <a:picLocks noChangeAspect="1"/>
          </p:cNvPicPr>
          <p:nvPr/>
        </p:nvPicPr>
        <p:blipFill>
          <a:blip r:embed="rId2"/>
          <a:stretch>
            <a:fillRect/>
          </a:stretch>
        </p:blipFill>
        <p:spPr>
          <a:xfrm>
            <a:off x="1465343" y="3532856"/>
            <a:ext cx="2609850" cy="1752600"/>
          </a:xfrm>
          <a:prstGeom prst="rect">
            <a:avLst/>
          </a:prstGeom>
        </p:spPr>
      </p:pic>
      <p:pic>
        <p:nvPicPr>
          <p:cNvPr id="5" name="Immagine 4"/>
          <p:cNvPicPr>
            <a:picLocks noChangeAspect="1"/>
          </p:cNvPicPr>
          <p:nvPr/>
        </p:nvPicPr>
        <p:blipFill>
          <a:blip r:embed="rId3"/>
          <a:stretch>
            <a:fillRect/>
          </a:stretch>
        </p:blipFill>
        <p:spPr>
          <a:xfrm>
            <a:off x="5460832" y="3551655"/>
            <a:ext cx="2295525" cy="1990725"/>
          </a:xfrm>
          <a:prstGeom prst="rect">
            <a:avLst/>
          </a:prstGeom>
        </p:spPr>
      </p:pic>
      <p:pic>
        <p:nvPicPr>
          <p:cNvPr id="6" name="Immagine 5"/>
          <p:cNvPicPr>
            <a:picLocks noChangeAspect="1"/>
          </p:cNvPicPr>
          <p:nvPr/>
        </p:nvPicPr>
        <p:blipFill>
          <a:blip r:embed="rId4"/>
          <a:stretch>
            <a:fillRect/>
          </a:stretch>
        </p:blipFill>
        <p:spPr>
          <a:xfrm>
            <a:off x="9156031" y="3218280"/>
            <a:ext cx="1190625" cy="2324100"/>
          </a:xfrm>
          <a:prstGeom prst="rect">
            <a:avLst/>
          </a:prstGeom>
        </p:spPr>
      </p:pic>
    </p:spTree>
    <p:extLst>
      <p:ext uri="{BB962C8B-B14F-4D97-AF65-F5344CB8AC3E}">
        <p14:creationId xmlns:p14="http://schemas.microsoft.com/office/powerpoint/2010/main" val="3447902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OMEOPATIA E LE  COSTITUZIONI</a:t>
            </a:r>
            <a:endParaRPr lang="it-IT" dirty="0"/>
          </a:p>
        </p:txBody>
      </p:sp>
      <p:pic>
        <p:nvPicPr>
          <p:cNvPr id="4" name="Segnaposto contenuto 3"/>
          <p:cNvPicPr>
            <a:picLocks noGrp="1" noChangeAspect="1"/>
          </p:cNvPicPr>
          <p:nvPr>
            <p:ph idx="1"/>
          </p:nvPr>
        </p:nvPicPr>
        <p:blipFill>
          <a:blip r:embed="rId2"/>
          <a:stretch>
            <a:fillRect/>
          </a:stretch>
        </p:blipFill>
        <p:spPr>
          <a:xfrm>
            <a:off x="0" y="1691100"/>
            <a:ext cx="8879307" cy="5166900"/>
          </a:xfrm>
          <a:prstGeom prst="rect">
            <a:avLst/>
          </a:prstGeom>
        </p:spPr>
      </p:pic>
      <p:pic>
        <p:nvPicPr>
          <p:cNvPr id="5" name="Immagine 4"/>
          <p:cNvPicPr>
            <a:picLocks noChangeAspect="1"/>
          </p:cNvPicPr>
          <p:nvPr/>
        </p:nvPicPr>
        <p:blipFill>
          <a:blip r:embed="rId3"/>
          <a:stretch>
            <a:fillRect/>
          </a:stretch>
        </p:blipFill>
        <p:spPr>
          <a:xfrm>
            <a:off x="8135102" y="1859130"/>
            <a:ext cx="4056898" cy="2857248"/>
          </a:xfrm>
          <a:prstGeom prst="rect">
            <a:avLst/>
          </a:prstGeom>
        </p:spPr>
      </p:pic>
    </p:spTree>
    <p:extLst>
      <p:ext uri="{BB962C8B-B14F-4D97-AF65-F5344CB8AC3E}">
        <p14:creationId xmlns:p14="http://schemas.microsoft.com/office/powerpoint/2010/main" val="114093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IPOTESI D’AZIONE DEL RIMEDIO OMEOPATICO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 in omeopatia avvengono cose strane che non trovano spiegazione né nella chimica, perché la chimica cerca nell’acqua una sostanza che non c’è, o meglio, che non c’è più in quantità misurabile, né dalla fisica che non riesce a dar conto, tra l’altro, della famigerata “Legge di </a:t>
            </a:r>
            <a:r>
              <a:rPr lang="it-IT" dirty="0" err="1" smtClean="0"/>
              <a:t>Arnoldt-Schultz</a:t>
            </a:r>
            <a:r>
              <a:rPr lang="it-IT" dirty="0" smtClean="0"/>
              <a:t>”. Il fatto che l’acqua conservi un ricordo del principio attivo e che questo ricordo si rafforzi con le successive diluizioni omeopatiche, per la scienza accademica è tuttora un’eresia che merita la gogna. Tuttavia oggi, grazie a studi meticolosi compiuti presso l’Università di Napoli, abbiamo l’evidenza sperimentale che l’acqua, a seguito di un trattamento omeopatico muta in modo ampiamente misurabile alcune sue proprietà chimico-fisiche. Non si è ancora in grado di riconoscere quale principio attivo sia stato immesso nell’acqua, tuttavia si può agevolmente distinguere, e con grande precisione, il campione d’acqua che ha avuto un trattamento omeopatico da quello che non lo ha avuto.</a:t>
            </a:r>
            <a:endParaRPr lang="it-IT" dirty="0"/>
          </a:p>
        </p:txBody>
      </p:sp>
    </p:spTree>
    <p:extLst>
      <p:ext uri="{BB962C8B-B14F-4D97-AF65-F5344CB8AC3E}">
        <p14:creationId xmlns:p14="http://schemas.microsoft.com/office/powerpoint/2010/main" val="1108680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540041"/>
            <a:ext cx="11975432" cy="8398041"/>
          </a:xfrm>
        </p:spPr>
        <p:txBody>
          <a:bodyPr>
            <a:normAutofit fontScale="25000" lnSpcReduction="20000"/>
          </a:bodyPr>
          <a:lstStyle/>
          <a:p>
            <a:pPr marL="0" indent="0">
              <a:buNone/>
            </a:pPr>
            <a:endParaRPr lang="it-IT" dirty="0" smtClean="0"/>
          </a:p>
          <a:p>
            <a:endParaRPr lang="it-IT" sz="8000" dirty="0" smtClean="0"/>
          </a:p>
          <a:p>
            <a:r>
              <a:rPr lang="it-IT" sz="13500" dirty="0" smtClean="0"/>
              <a:t>DALLA RICERCA SCIENTIFICA</a:t>
            </a:r>
            <a:endParaRPr lang="it-IT" sz="13500" dirty="0"/>
          </a:p>
          <a:p>
            <a:endParaRPr lang="it-IT" sz="13500" dirty="0" smtClean="0"/>
          </a:p>
          <a:p>
            <a:endParaRPr lang="it-IT" sz="13500" dirty="0"/>
          </a:p>
          <a:p>
            <a:r>
              <a:rPr lang="it-IT" sz="11200" dirty="0" smtClean="0"/>
              <a:t>La prima prova scientifica dell’efficacia dell’</a:t>
            </a:r>
            <a:r>
              <a:rPr lang="it-IT" sz="11200" dirty="0" err="1" smtClean="0"/>
              <a:t>Omeopatia:una</a:t>
            </a:r>
            <a:r>
              <a:rPr lang="it-IT" sz="11200" dirty="0" smtClean="0"/>
              <a:t> nuova scoperta getta nuova luce sulle terapie alternative,  dai Fiori di Bach, alla bioenergetica. </a:t>
            </a:r>
          </a:p>
          <a:p>
            <a:r>
              <a:rPr lang="it-IT" sz="11200" dirty="0" smtClean="0"/>
              <a:t> </a:t>
            </a:r>
            <a:r>
              <a:rPr lang="it-IT" sz="11200" dirty="0" err="1" smtClean="0"/>
              <a:t>Luc</a:t>
            </a:r>
            <a:r>
              <a:rPr lang="it-IT" sz="11200" dirty="0" smtClean="0"/>
              <a:t> Montagnier e dal team italiano coordinato dal fisico Prof. Emilio Del Giudice, (IIB, International </a:t>
            </a:r>
            <a:r>
              <a:rPr lang="it-IT" sz="11200" dirty="0" err="1" smtClean="0"/>
              <a:t>Institute</a:t>
            </a:r>
            <a:r>
              <a:rPr lang="it-IT" sz="11200" dirty="0" smtClean="0"/>
              <a:t> for </a:t>
            </a:r>
            <a:r>
              <a:rPr lang="it-IT" sz="11200" dirty="0" err="1" smtClean="0"/>
              <a:t>Biophotonics</a:t>
            </a:r>
            <a:r>
              <a:rPr lang="it-IT" sz="11200" dirty="0" smtClean="0"/>
              <a:t>, Neuss, Germany) con Giuseppe Vitiello (Fisico teorico del Dipartimento di Matematica ed Informatica, Università di Salerno) e Alberto Tedeschi, ricercatore (White HB, Milano). </a:t>
            </a:r>
          </a:p>
          <a:p>
            <a:r>
              <a:rPr lang="it-IT" sz="11200" dirty="0" smtClean="0"/>
              <a:t>Fondamentalmente il gruppo di ricerca ha scoperto che filamenti di DNA immersi in soluzione d’acqua estremamente diluita possono emettere stimoli elettromagnetici e l’acqua ne mantiene la memoria, mantenendo così l’informazione del DNA stesso.</a:t>
            </a:r>
          </a:p>
          <a:p>
            <a:r>
              <a:rPr lang="it-IT" sz="11200" dirty="0" smtClean="0"/>
              <a:t>I loro risultati sono stati pubblicati sul </a:t>
            </a:r>
            <a:r>
              <a:rPr lang="it-IT" sz="11200" dirty="0" err="1" smtClean="0"/>
              <a:t>Jounal</a:t>
            </a:r>
            <a:r>
              <a:rPr lang="it-IT" sz="11200" dirty="0" smtClean="0"/>
              <a:t> of </a:t>
            </a:r>
            <a:r>
              <a:rPr lang="it-IT" sz="11200" dirty="0" err="1" smtClean="0"/>
              <a:t>Physics</a:t>
            </a:r>
            <a:r>
              <a:rPr lang="it-IT" sz="11200" dirty="0" smtClean="0"/>
              <a:t>, suscitando l’interesse della ricerca internazionale. Il prof Vitiello ha dichiarato in una intervista: “Il dato molto importante da sottolineare è che una rivista ufficiale di fisica come il Journal of </a:t>
            </a:r>
            <a:r>
              <a:rPr lang="it-IT" sz="11200" dirty="0" err="1" smtClean="0"/>
              <a:t>Physics</a:t>
            </a:r>
            <a:r>
              <a:rPr lang="it-IT" sz="11200" dirty="0" smtClean="0"/>
              <a:t> ha pubblicato per la prima volta una ricerca che normalmente sarebbe di competenza di un Journal di biologia o medicina. Un passo ulteriore a dimostrazione che la moderna fisica quantistica può dare un contributo fondamentale alle ricerche mediche di frontiera”.</a:t>
            </a:r>
          </a:p>
          <a:p>
            <a:endParaRPr lang="it-IT" sz="11200" dirty="0" smtClean="0"/>
          </a:p>
          <a:p>
            <a:r>
              <a:rPr lang="it-IT" sz="11200" dirty="0" smtClean="0"/>
              <a:t>Le proprietà dell'acqua stimolata da frequenze precise sono </a:t>
            </a:r>
            <a:r>
              <a:rPr lang="it-IT" sz="11200" dirty="0" smtClean="0"/>
              <a:t>straordinarie</a:t>
            </a:r>
            <a:endParaRPr lang="it-IT" sz="11200" dirty="0" smtClean="0"/>
          </a:p>
        </p:txBody>
      </p:sp>
    </p:spTree>
    <p:extLst>
      <p:ext uri="{BB962C8B-B14F-4D97-AF65-F5344CB8AC3E}">
        <p14:creationId xmlns:p14="http://schemas.microsoft.com/office/powerpoint/2010/main" val="373288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6274" y="365125"/>
            <a:ext cx="10487526" cy="1325563"/>
          </a:xfrm>
        </p:spPr>
        <p:txBody>
          <a:bodyPr/>
          <a:lstStyle/>
          <a:p>
            <a:r>
              <a:rPr lang="it-IT" dirty="0" smtClean="0"/>
              <a:t>               LA MEDICINA INTEGRATA    </a:t>
            </a:r>
            <a:endParaRPr lang="it-IT" dirty="0"/>
          </a:p>
        </p:txBody>
      </p:sp>
      <p:pic>
        <p:nvPicPr>
          <p:cNvPr id="4" name="Immagine 3"/>
          <p:cNvPicPr>
            <a:picLocks noChangeAspect="1"/>
          </p:cNvPicPr>
          <p:nvPr/>
        </p:nvPicPr>
        <p:blipFill>
          <a:blip r:embed="rId2"/>
          <a:stretch>
            <a:fillRect/>
          </a:stretch>
        </p:blipFill>
        <p:spPr>
          <a:xfrm>
            <a:off x="2430379" y="1371600"/>
            <a:ext cx="6112041" cy="5486400"/>
          </a:xfrm>
          <a:prstGeom prst="rect">
            <a:avLst/>
          </a:prstGeom>
        </p:spPr>
      </p:pic>
    </p:spTree>
    <p:extLst>
      <p:ext uri="{BB962C8B-B14F-4D97-AF65-F5344CB8AC3E}">
        <p14:creationId xmlns:p14="http://schemas.microsoft.com/office/powerpoint/2010/main" val="2327696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RUOLO DEL MEDICO OLISTICO</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endParaRPr lang="it-IT" dirty="0" smtClean="0"/>
          </a:p>
          <a:p>
            <a:r>
              <a:rPr lang="it-IT" sz="3600" dirty="0" smtClean="0"/>
              <a:t>DIAGNOSI</a:t>
            </a:r>
            <a:r>
              <a:rPr lang="it-IT" dirty="0" smtClean="0"/>
              <a:t>   (ANAMNESI ACCURATA,ESAME CLINICO,ESAMI LABORATORISTICI,ESAMI STRUMENTALI…)</a:t>
            </a:r>
          </a:p>
          <a:p>
            <a:endParaRPr lang="it-IT" dirty="0" smtClean="0"/>
          </a:p>
          <a:p>
            <a:r>
              <a:rPr lang="it-IT" sz="3600" dirty="0" smtClean="0"/>
              <a:t>CORREZIONE DEGLI  ERRATI STILI DI VITA</a:t>
            </a:r>
          </a:p>
          <a:p>
            <a:endParaRPr lang="it-IT" sz="3600" dirty="0" smtClean="0"/>
          </a:p>
          <a:p>
            <a:r>
              <a:rPr lang="it-IT" sz="3600" dirty="0" smtClean="0"/>
              <a:t>INTERVENTO TERAPEUTICO  PERSONALIZZATO</a:t>
            </a:r>
          </a:p>
          <a:p>
            <a:endParaRPr lang="it-IT" sz="3600" dirty="0" smtClean="0"/>
          </a:p>
          <a:p>
            <a:r>
              <a:rPr lang="it-IT" sz="3600" dirty="0" smtClean="0"/>
              <a:t>FARMACI CLASSICI,FITOTERAPICI,OMEOPATICI</a:t>
            </a:r>
          </a:p>
          <a:p>
            <a:endParaRPr lang="it-IT" dirty="0"/>
          </a:p>
        </p:txBody>
      </p:sp>
      <p:pic>
        <p:nvPicPr>
          <p:cNvPr id="4" name="Immagine 3"/>
          <p:cNvPicPr>
            <a:picLocks noChangeAspect="1"/>
          </p:cNvPicPr>
          <p:nvPr/>
        </p:nvPicPr>
        <p:blipFill>
          <a:blip r:embed="rId2"/>
          <a:stretch>
            <a:fillRect/>
          </a:stretch>
        </p:blipFill>
        <p:spPr>
          <a:xfrm>
            <a:off x="9477876" y="111125"/>
            <a:ext cx="2476500" cy="1714500"/>
          </a:xfrm>
          <a:prstGeom prst="rect">
            <a:avLst/>
          </a:prstGeom>
        </p:spPr>
      </p:pic>
    </p:spTree>
    <p:extLst>
      <p:ext uri="{BB962C8B-B14F-4D97-AF65-F5344CB8AC3E}">
        <p14:creationId xmlns:p14="http://schemas.microsoft.com/office/powerpoint/2010/main" val="2434532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ALIMENTI  COME  FARMACI </a:t>
            </a:r>
            <a:endParaRPr lang="it-IT" dirty="0"/>
          </a:p>
        </p:txBody>
      </p:sp>
      <p:sp>
        <p:nvSpPr>
          <p:cNvPr id="3" name="Segnaposto contenuto 2"/>
          <p:cNvSpPr>
            <a:spLocks noGrp="1"/>
          </p:cNvSpPr>
          <p:nvPr>
            <p:ph idx="1"/>
          </p:nvPr>
        </p:nvSpPr>
        <p:spPr/>
        <p:txBody>
          <a:bodyPr>
            <a:normAutofit/>
          </a:bodyPr>
          <a:lstStyle/>
          <a:p>
            <a:endParaRPr lang="it-IT" b="1" dirty="0" smtClean="0">
              <a:solidFill>
                <a:srgbClr val="FF0000"/>
              </a:solidFill>
            </a:endParaRPr>
          </a:p>
          <a:p>
            <a:endParaRPr lang="it-IT" b="1" dirty="0">
              <a:solidFill>
                <a:srgbClr val="FF0000"/>
              </a:solidFill>
            </a:endParaRPr>
          </a:p>
          <a:p>
            <a:r>
              <a:rPr lang="it-IT" b="1" dirty="0">
                <a:solidFill>
                  <a:srgbClr val="FF0000"/>
                </a:solidFill>
              </a:rPr>
              <a:t>ALIMENTI </a:t>
            </a:r>
            <a:r>
              <a:rPr lang="it-IT" b="1" dirty="0" smtClean="0">
                <a:solidFill>
                  <a:srgbClr val="FF0000"/>
                </a:solidFill>
              </a:rPr>
              <a:t>ACIDIFICANTI                                 </a:t>
            </a:r>
            <a:r>
              <a:rPr lang="it-IT" b="1" dirty="0">
                <a:solidFill>
                  <a:srgbClr val="FF0000"/>
                </a:solidFill>
              </a:rPr>
              <a:t>PROTEINE ANIMALI </a:t>
            </a:r>
            <a:endParaRPr lang="it-IT" b="1" dirty="0" smtClean="0">
              <a:solidFill>
                <a:srgbClr val="FF0000"/>
              </a:solidFill>
            </a:endParaRPr>
          </a:p>
          <a:p>
            <a:r>
              <a:rPr lang="it-IT" b="1" dirty="0" smtClean="0">
                <a:solidFill>
                  <a:srgbClr val="FF0000"/>
                </a:solidFill>
              </a:rPr>
              <a:t>ALIMENTI INFIAMMATORI                             CARBOIDRATI </a:t>
            </a:r>
            <a:r>
              <a:rPr lang="it-IT" b="1" dirty="0">
                <a:solidFill>
                  <a:srgbClr val="FF0000"/>
                </a:solidFill>
              </a:rPr>
              <a:t>SEMPLICI</a:t>
            </a:r>
          </a:p>
          <a:p>
            <a:endParaRPr lang="it-IT" b="1" dirty="0">
              <a:solidFill>
                <a:srgbClr val="FF0000"/>
              </a:solidFill>
            </a:endParaRPr>
          </a:p>
          <a:p>
            <a:pPr marL="0" indent="0">
              <a:buNone/>
            </a:pPr>
            <a:r>
              <a:rPr lang="it-IT" b="1" dirty="0">
                <a:solidFill>
                  <a:schemeClr val="accent6">
                    <a:lumMod val="75000"/>
                  </a:schemeClr>
                </a:solidFill>
              </a:rPr>
              <a:t> </a:t>
            </a:r>
            <a:r>
              <a:rPr lang="it-IT" b="1" dirty="0" smtClean="0">
                <a:solidFill>
                  <a:schemeClr val="accent6">
                    <a:lumMod val="75000"/>
                  </a:schemeClr>
                </a:solidFill>
              </a:rPr>
              <a:t> .ALIMENTI ALCALINIZZANTI                              VEGETALI</a:t>
            </a:r>
            <a:endParaRPr lang="it-IT" b="1" dirty="0">
              <a:solidFill>
                <a:schemeClr val="accent6">
                  <a:lumMod val="75000"/>
                </a:schemeClr>
              </a:solidFill>
            </a:endParaRPr>
          </a:p>
          <a:p>
            <a:pPr marL="0" indent="0">
              <a:buNone/>
            </a:pPr>
            <a:r>
              <a:rPr lang="it-IT" b="1" dirty="0" smtClean="0">
                <a:solidFill>
                  <a:schemeClr val="accent6">
                    <a:lumMod val="75000"/>
                  </a:schemeClr>
                </a:solidFill>
              </a:rPr>
              <a:t>  .ALIMENTI ANTIFIAMMATORI                           CEREALI</a:t>
            </a:r>
          </a:p>
          <a:p>
            <a:pPr marL="0" indent="0">
              <a:buNone/>
            </a:pPr>
            <a:endParaRPr lang="it-IT" b="1" dirty="0">
              <a:solidFill>
                <a:schemeClr val="accent6">
                  <a:lumMod val="75000"/>
                </a:schemeClr>
              </a:solidFill>
            </a:endParaRPr>
          </a:p>
        </p:txBody>
      </p:sp>
    </p:spTree>
    <p:extLst>
      <p:ext uri="{BB962C8B-B14F-4D97-AF65-F5344CB8AC3E}">
        <p14:creationId xmlns:p14="http://schemas.microsoft.com/office/powerpoint/2010/main" val="101451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59028" y="365125"/>
            <a:ext cx="11294772" cy="7212169"/>
          </a:xfrm>
          <a:prstGeom prst="rect">
            <a:avLst/>
          </a:prstGeom>
        </p:spPr>
      </p:pic>
      <p:sp>
        <p:nvSpPr>
          <p:cNvPr id="5" name="Titolo 4"/>
          <p:cNvSpPr>
            <a:spLocks noGrp="1"/>
          </p:cNvSpPr>
          <p:nvPr>
            <p:ph type="title"/>
          </p:nvPr>
        </p:nvSpPr>
        <p:spPr/>
        <p:txBody>
          <a:bodyPr/>
          <a:lstStyle/>
          <a:p>
            <a:r>
              <a:rPr lang="it-IT" dirty="0" smtClean="0"/>
              <a:t>                   LO STRESS OSSIDATIVO</a:t>
            </a:r>
            <a:endParaRPr lang="it-IT" dirty="0"/>
          </a:p>
        </p:txBody>
      </p:sp>
    </p:spTree>
    <p:extLst>
      <p:ext uri="{BB962C8B-B14F-4D97-AF65-F5344CB8AC3E}">
        <p14:creationId xmlns:p14="http://schemas.microsoft.com/office/powerpoint/2010/main" val="118733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123422" y="365125"/>
            <a:ext cx="11037194" cy="6364087"/>
          </a:xfrm>
          <a:prstGeom prst="rect">
            <a:avLst/>
          </a:prstGeom>
        </p:spPr>
      </p:pic>
    </p:spTree>
    <p:extLst>
      <p:ext uri="{BB962C8B-B14F-4D97-AF65-F5344CB8AC3E}">
        <p14:creationId xmlns:p14="http://schemas.microsoft.com/office/powerpoint/2010/main" val="4017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490471" y="365125"/>
            <a:ext cx="11010363" cy="5811838"/>
          </a:xfrm>
          <a:prstGeom prst="rect">
            <a:avLst/>
          </a:prstGeom>
        </p:spPr>
      </p:pic>
    </p:spTree>
    <p:extLst>
      <p:ext uri="{BB962C8B-B14F-4D97-AF65-F5344CB8AC3E}">
        <p14:creationId xmlns:p14="http://schemas.microsoft.com/office/powerpoint/2010/main" val="250808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386366" y="-1017431"/>
            <a:ext cx="12578366" cy="7662930"/>
          </a:xfrm>
          <a:prstGeom prst="rect">
            <a:avLst/>
          </a:prstGeom>
        </p:spPr>
      </p:pic>
    </p:spTree>
    <p:extLst>
      <p:ext uri="{BB962C8B-B14F-4D97-AF65-F5344CB8AC3E}">
        <p14:creationId xmlns:p14="http://schemas.microsoft.com/office/powerpoint/2010/main" val="30896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0" y="-1824622"/>
            <a:ext cx="10515600" cy="1325563"/>
          </a:xfrm>
        </p:spPr>
        <p:txBody>
          <a:bodyPr/>
          <a:lstStyle/>
          <a:p>
            <a:r>
              <a:rPr lang="it-IT" dirty="0" smtClean="0"/>
              <a:t>DEFINIZIONE DI FARMACO </a:t>
            </a:r>
            <a:endParaRPr lang="it-IT" dirty="0"/>
          </a:p>
        </p:txBody>
      </p:sp>
      <p:sp>
        <p:nvSpPr>
          <p:cNvPr id="3" name="Segnaposto contenuto 2"/>
          <p:cNvSpPr>
            <a:spLocks noGrp="1"/>
          </p:cNvSpPr>
          <p:nvPr>
            <p:ph idx="1"/>
          </p:nvPr>
        </p:nvSpPr>
        <p:spPr>
          <a:xfrm>
            <a:off x="0" y="0"/>
            <a:ext cx="10515600" cy="6176963"/>
          </a:xfrm>
        </p:spPr>
        <p:txBody>
          <a:bodyPr>
            <a:normAutofit fontScale="25000" lnSpcReduction="20000"/>
          </a:bodyPr>
          <a:lstStyle/>
          <a:p>
            <a:r>
              <a:rPr lang="it-IT" sz="11200" dirty="0" smtClean="0"/>
              <a:t>il farmaco è una sostanza in grado di influenzare i processi fisiologici o patologici di un organismo vivente. I farmaci possono essere naturali (animale, vegetale, minerale), semisintetici (si inseriscono radicali nei prodotti naturali), sintetici.</a:t>
            </a:r>
          </a:p>
          <a:p>
            <a:r>
              <a:rPr lang="it-IT" sz="11200" dirty="0" smtClean="0"/>
              <a:t>Possono essere utilizzati:</a:t>
            </a:r>
          </a:p>
          <a:p>
            <a:r>
              <a:rPr lang="it-IT" sz="11200" dirty="0" smtClean="0"/>
              <a:t>- come trattamento sostitutivo (es. insulina)</a:t>
            </a:r>
          </a:p>
          <a:p>
            <a:r>
              <a:rPr lang="it-IT" sz="11200" dirty="0" smtClean="0"/>
              <a:t>- come preventivi (es. vaccini)</a:t>
            </a:r>
          </a:p>
          <a:p>
            <a:r>
              <a:rPr lang="it-IT" sz="11200" dirty="0" smtClean="0"/>
              <a:t>- per combattere le cause delle patologie (es. antibiotico antibatterico, antivirale)</a:t>
            </a:r>
          </a:p>
          <a:p>
            <a:r>
              <a:rPr lang="it-IT" sz="11200" dirty="0" smtClean="0"/>
              <a:t>- per correggere sintomi di una patologia (es. antinfiammatorio)</a:t>
            </a:r>
          </a:p>
          <a:p>
            <a:r>
              <a:rPr lang="it-IT" sz="11200" dirty="0" smtClean="0"/>
              <a:t>- locale (il farmaco ha effetto dove viene applicato, es. cute)</a:t>
            </a:r>
          </a:p>
        </p:txBody>
      </p:sp>
      <p:pic>
        <p:nvPicPr>
          <p:cNvPr id="4" name="Immagine 3"/>
          <p:cNvPicPr>
            <a:picLocks noChangeAspect="1"/>
          </p:cNvPicPr>
          <p:nvPr/>
        </p:nvPicPr>
        <p:blipFill>
          <a:blip r:embed="rId2"/>
          <a:stretch>
            <a:fillRect/>
          </a:stretch>
        </p:blipFill>
        <p:spPr>
          <a:xfrm>
            <a:off x="3914775" y="4679784"/>
            <a:ext cx="2638425" cy="1733550"/>
          </a:xfrm>
          <a:prstGeom prst="rect">
            <a:avLst/>
          </a:prstGeom>
        </p:spPr>
      </p:pic>
    </p:spTree>
    <p:extLst>
      <p:ext uri="{BB962C8B-B14F-4D97-AF65-F5344CB8AC3E}">
        <p14:creationId xmlns:p14="http://schemas.microsoft.com/office/powerpoint/2010/main" val="600212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FARMACI  SALVAVITA</a:t>
            </a:r>
            <a:endParaRPr lang="it-IT" dirty="0"/>
          </a:p>
        </p:txBody>
      </p:sp>
      <p:sp>
        <p:nvSpPr>
          <p:cNvPr id="3" name="Segnaposto contenuto 2"/>
          <p:cNvSpPr>
            <a:spLocks noGrp="1"/>
          </p:cNvSpPr>
          <p:nvPr>
            <p:ph idx="1"/>
          </p:nvPr>
        </p:nvSpPr>
        <p:spPr/>
        <p:txBody>
          <a:bodyPr/>
          <a:lstStyle/>
          <a:p>
            <a:endParaRPr lang="it-IT" dirty="0" smtClean="0"/>
          </a:p>
          <a:p>
            <a:pPr marL="0" indent="0">
              <a:buNone/>
            </a:pPr>
            <a:r>
              <a:rPr lang="it-IT" sz="4400" dirty="0" smtClean="0"/>
              <a:t>CORTISONICI</a:t>
            </a:r>
          </a:p>
          <a:p>
            <a:pPr marL="0" indent="0">
              <a:buNone/>
            </a:pPr>
            <a:r>
              <a:rPr lang="it-IT" sz="4400" dirty="0" smtClean="0"/>
              <a:t>ANTIBIOTICI</a:t>
            </a:r>
          </a:p>
          <a:p>
            <a:pPr marL="0" indent="0">
              <a:buNone/>
            </a:pPr>
            <a:r>
              <a:rPr lang="it-IT" sz="4400" dirty="0" smtClean="0"/>
              <a:t>CARDIOATTIVI</a:t>
            </a:r>
          </a:p>
          <a:p>
            <a:pPr marL="0" indent="0">
              <a:buNone/>
            </a:pPr>
            <a:r>
              <a:rPr lang="it-IT" sz="4400" dirty="0" smtClean="0"/>
              <a:t>CHEMIOTERAPICI</a:t>
            </a:r>
          </a:p>
          <a:p>
            <a:pPr marL="0" indent="0">
              <a:buNone/>
            </a:pPr>
            <a:r>
              <a:rPr lang="it-IT" sz="4400" dirty="0" smtClean="0"/>
              <a:t>…………………………..</a:t>
            </a:r>
            <a:endParaRPr lang="it-IT" sz="4400" dirty="0"/>
          </a:p>
        </p:txBody>
      </p:sp>
      <p:pic>
        <p:nvPicPr>
          <p:cNvPr id="4" name="Immagine 3"/>
          <p:cNvPicPr>
            <a:picLocks noChangeAspect="1"/>
          </p:cNvPicPr>
          <p:nvPr/>
        </p:nvPicPr>
        <p:blipFill>
          <a:blip r:embed="rId2"/>
          <a:stretch>
            <a:fillRect/>
          </a:stretch>
        </p:blipFill>
        <p:spPr>
          <a:xfrm>
            <a:off x="6481762" y="365125"/>
            <a:ext cx="2809875" cy="1325563"/>
          </a:xfrm>
          <a:prstGeom prst="rect">
            <a:avLst/>
          </a:prstGeom>
        </p:spPr>
      </p:pic>
    </p:spTree>
    <p:extLst>
      <p:ext uri="{BB962C8B-B14F-4D97-AF65-F5344CB8AC3E}">
        <p14:creationId xmlns:p14="http://schemas.microsoft.com/office/powerpoint/2010/main" val="626485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FITOTERAPICI</a:t>
            </a:r>
            <a:endParaRPr lang="it-IT" dirty="0"/>
          </a:p>
        </p:txBody>
      </p:sp>
      <p:sp>
        <p:nvSpPr>
          <p:cNvPr id="3" name="Segnaposto contenuto 2"/>
          <p:cNvSpPr>
            <a:spLocks noGrp="1"/>
          </p:cNvSpPr>
          <p:nvPr>
            <p:ph idx="1"/>
          </p:nvPr>
        </p:nvSpPr>
        <p:spPr/>
        <p:txBody>
          <a:bodyPr>
            <a:normAutofit/>
          </a:bodyPr>
          <a:lstStyle/>
          <a:p>
            <a:pPr marL="0" indent="0">
              <a:buNone/>
            </a:pPr>
            <a:endParaRPr lang="it-IT" i="1" dirty="0" smtClean="0"/>
          </a:p>
          <a:p>
            <a:pPr marL="0" indent="0">
              <a:buNone/>
            </a:pPr>
            <a:r>
              <a:rPr lang="it-IT" i="1" dirty="0" smtClean="0"/>
              <a:t>RINFORZANTI DEL SISTEMA IMMUNITARIO(ECHINACEA,RIBES…)</a:t>
            </a:r>
          </a:p>
          <a:p>
            <a:pPr marL="0" indent="0">
              <a:buNone/>
            </a:pPr>
            <a:r>
              <a:rPr lang="it-IT" i="1" dirty="0" smtClean="0"/>
              <a:t>ATTENUANTI I SINTOMI MENOPAUSALI(ISOFLAVONI DI SOIA,CIMICIFUGA,TRIFOGLIO ROSSO)</a:t>
            </a:r>
          </a:p>
          <a:p>
            <a:pPr marL="0" indent="0">
              <a:buNone/>
            </a:pPr>
            <a:r>
              <a:rPr lang="it-IT" i="1" dirty="0" smtClean="0"/>
              <a:t>LASSATIVI (SENNA,MANNA,PSILLO…)</a:t>
            </a:r>
          </a:p>
          <a:p>
            <a:pPr marL="0" indent="0">
              <a:buNone/>
            </a:pPr>
            <a:r>
              <a:rPr lang="it-IT" i="1" dirty="0" smtClean="0"/>
              <a:t>RILASSANTI E ANTISPASTICI(MELISSA,CAMOMILLA,PASSIFLORA…)</a:t>
            </a:r>
            <a:endParaRPr lang="it-IT" i="1" dirty="0"/>
          </a:p>
          <a:p>
            <a:pPr marL="0" indent="0">
              <a:buNone/>
            </a:pPr>
            <a:r>
              <a:rPr lang="it-IT" i="1" dirty="0" smtClean="0"/>
              <a:t>DRENANTI(BETULLA,VERGA D’ORO…)</a:t>
            </a:r>
          </a:p>
          <a:p>
            <a:pPr marL="0" indent="0">
              <a:buNone/>
            </a:pPr>
            <a:r>
              <a:rPr lang="it-IT" i="1" dirty="0" smtClean="0"/>
              <a:t>VASOPROTETTIVI(RUSCO,VITIS VINIFERA,MIRTILLO…)</a:t>
            </a:r>
          </a:p>
          <a:p>
            <a:pPr marL="0" indent="0">
              <a:buNone/>
            </a:pPr>
            <a:endParaRPr lang="it-IT" i="1" dirty="0" smtClean="0"/>
          </a:p>
          <a:p>
            <a:pPr marL="0" indent="0">
              <a:buNone/>
            </a:pPr>
            <a:endParaRPr lang="it-IT" i="1" dirty="0" smtClean="0"/>
          </a:p>
        </p:txBody>
      </p:sp>
    </p:spTree>
    <p:extLst>
      <p:ext uri="{BB962C8B-B14F-4D97-AF65-F5344CB8AC3E}">
        <p14:creationId xmlns:p14="http://schemas.microsoft.com/office/powerpoint/2010/main" val="2377668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OMOTOSSICOLOGICI E OMEOPATICI</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buNone/>
            </a:pPr>
            <a:r>
              <a:rPr lang="it-IT" dirty="0" smtClean="0"/>
              <a:t>IN TUTTI I CASI DI ALLERGIE DICHIARATE VS MOLTE CLASSI DI FARMACI</a:t>
            </a:r>
          </a:p>
          <a:p>
            <a:pPr marL="0" indent="0">
              <a:buNone/>
            </a:pPr>
            <a:r>
              <a:rPr lang="it-IT" dirty="0" smtClean="0"/>
              <a:t>NELLA PREVENZIONE DELLE MALATTIE STAGIONALI</a:t>
            </a:r>
          </a:p>
          <a:p>
            <a:pPr marL="0" indent="0">
              <a:buNone/>
            </a:pPr>
            <a:r>
              <a:rPr lang="it-IT" dirty="0" smtClean="0"/>
              <a:t>NEL RINFORZO DELLE COSTITUZIONI</a:t>
            </a:r>
          </a:p>
          <a:p>
            <a:pPr marL="0" indent="0">
              <a:buNone/>
            </a:pPr>
            <a:r>
              <a:rPr lang="it-IT" dirty="0" smtClean="0"/>
              <a:t>IN CASO DI MALATTIE CRONICHE </a:t>
            </a:r>
          </a:p>
          <a:p>
            <a:pPr marL="0" indent="0">
              <a:buNone/>
            </a:pPr>
            <a:r>
              <a:rPr lang="it-IT" dirty="0" smtClean="0"/>
              <a:t>IN PAZIENTI CHE PREFERISCONO TALE TIPO DI CURE</a:t>
            </a:r>
          </a:p>
          <a:p>
            <a:pPr marL="0" indent="0">
              <a:buNone/>
            </a:pPr>
            <a:endParaRPr lang="it-IT" dirty="0" smtClean="0"/>
          </a:p>
        </p:txBody>
      </p:sp>
    </p:spTree>
    <p:extLst>
      <p:ext uri="{BB962C8B-B14F-4D97-AF65-F5344CB8AC3E}">
        <p14:creationId xmlns:p14="http://schemas.microsoft.com/office/powerpoint/2010/main" val="2721115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FALLIMENTO DELLA TERAPIA OMEPATICA</a:t>
            </a:r>
            <a:br>
              <a:rPr lang="it-IT" dirty="0" smtClean="0"/>
            </a:br>
            <a:r>
              <a:rPr lang="it-IT" dirty="0"/>
              <a:t> </a:t>
            </a:r>
            <a:r>
              <a:rPr lang="it-IT" dirty="0" smtClean="0"/>
              <a:t>                   CAUSE POSSIBILI</a:t>
            </a:r>
            <a:endParaRPr lang="it-IT" dirty="0"/>
          </a:p>
        </p:txBody>
      </p:sp>
      <p:sp>
        <p:nvSpPr>
          <p:cNvPr id="3" name="Segnaposto contenuto 2"/>
          <p:cNvSpPr>
            <a:spLocks noGrp="1"/>
          </p:cNvSpPr>
          <p:nvPr>
            <p:ph idx="1"/>
          </p:nvPr>
        </p:nvSpPr>
        <p:spPr/>
        <p:txBody>
          <a:bodyPr/>
          <a:lstStyle/>
          <a:p>
            <a:r>
              <a:rPr lang="it-IT" dirty="0" smtClean="0"/>
              <a:t>DIAGNOSI NON CORRETTA</a:t>
            </a:r>
          </a:p>
          <a:p>
            <a:r>
              <a:rPr lang="it-IT" dirty="0" smtClean="0"/>
              <a:t>CONNETTIVO PARTICOLARMENTE INTOSSICATO(MANCA LA POSSIBILITA’ DI ESTENDERE IL MESSAGGIO CELLULARE!)</a:t>
            </a:r>
          </a:p>
          <a:p>
            <a:r>
              <a:rPr lang="it-IT" dirty="0" smtClean="0"/>
              <a:t>SCORRETTI STILI DI VITA</a:t>
            </a:r>
          </a:p>
          <a:p>
            <a:r>
              <a:rPr lang="it-IT" dirty="0" smtClean="0"/>
              <a:t>IRREGOLARITA’ DI ASSUNZIONE</a:t>
            </a:r>
          </a:p>
          <a:p>
            <a:r>
              <a:rPr lang="it-IT" dirty="0" smtClean="0"/>
              <a:t>PERCENTUALE DI NON RISPOSTA PRESENTE IN QUALSIASI FORMA DI SCELTA TERAPEUTICA(FARMACI,FITOTERAPICI….)</a:t>
            </a:r>
          </a:p>
          <a:p>
            <a:endParaRPr lang="it-IT" dirty="0"/>
          </a:p>
        </p:txBody>
      </p:sp>
    </p:spTree>
    <p:extLst>
      <p:ext uri="{BB962C8B-B14F-4D97-AF65-F5344CB8AC3E}">
        <p14:creationId xmlns:p14="http://schemas.microsoft.com/office/powerpoint/2010/main" val="154377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0" y="-850006"/>
            <a:ext cx="6496936" cy="7708006"/>
          </a:xfrm>
          <a:prstGeom prst="rect">
            <a:avLst/>
          </a:prstGeom>
        </p:spPr>
      </p:pic>
      <p:sp>
        <p:nvSpPr>
          <p:cNvPr id="5" name="Rettangolo 4"/>
          <p:cNvSpPr/>
          <p:nvPr/>
        </p:nvSpPr>
        <p:spPr>
          <a:xfrm>
            <a:off x="6440310" y="2344402"/>
            <a:ext cx="5751690" cy="2677656"/>
          </a:xfrm>
          <a:prstGeom prst="rect">
            <a:avLst/>
          </a:prstGeom>
        </p:spPr>
        <p:txBody>
          <a:bodyPr wrap="square">
            <a:spAutoFit/>
          </a:bodyPr>
          <a:lstStyle/>
          <a:p>
            <a:r>
              <a:rPr lang="it-IT" sz="2400" dirty="0"/>
              <a:t>La medicina era per lui una </a:t>
            </a:r>
            <a:r>
              <a:rPr lang="it-IT" sz="2400" dirty="0" smtClean="0"/>
              <a:t>vocazione</a:t>
            </a:r>
            <a:r>
              <a:rPr lang="it-IT" sz="2400" dirty="0"/>
              <a:t>, una forma di sacerdozio, e praticava un tipo di  medicina olistica quando ancora era una </a:t>
            </a:r>
            <a:r>
              <a:rPr lang="it-IT" sz="2400" dirty="0" smtClean="0"/>
              <a:t>pratica </a:t>
            </a:r>
            <a:r>
              <a:rPr lang="it-IT" sz="2400" dirty="0"/>
              <a:t>sconosciuta: prima di fare una diagnosi, unitamente ai loro sintomi fisici, considerava sempre lo stato mentale e spirituale dei suoi pazienti. </a:t>
            </a:r>
          </a:p>
        </p:txBody>
      </p:sp>
    </p:spTree>
    <p:extLst>
      <p:ext uri="{BB962C8B-B14F-4D97-AF65-F5344CB8AC3E}">
        <p14:creationId xmlns:p14="http://schemas.microsoft.com/office/powerpoint/2010/main" val="228960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838200" y="669701"/>
            <a:ext cx="10379299" cy="5484213"/>
          </a:xfrm>
          <a:prstGeom prst="rect">
            <a:avLst/>
          </a:prstGeom>
        </p:spPr>
      </p:pic>
    </p:spTree>
    <p:extLst>
      <p:ext uri="{BB962C8B-B14F-4D97-AF65-F5344CB8AC3E}">
        <p14:creationId xmlns:p14="http://schemas.microsoft.com/office/powerpoint/2010/main" val="212552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11353800" cy="6858000"/>
          </a:xfrm>
        </p:spPr>
        <p:txBody>
          <a:bodyPr/>
          <a:lstStyle/>
          <a:p>
            <a:pPr marL="0" indent="0">
              <a:buNone/>
            </a:pPr>
            <a:r>
              <a:rPr lang="it-IT" dirty="0" smtClean="0"/>
              <a:t>    </a:t>
            </a:r>
          </a:p>
          <a:p>
            <a:pPr marL="0" indent="0">
              <a:buNone/>
            </a:pPr>
            <a:r>
              <a:rPr lang="it-IT" dirty="0" smtClean="0"/>
              <a:t>              </a:t>
            </a:r>
            <a:r>
              <a:rPr lang="it-IT" sz="3600" dirty="0" smtClean="0"/>
              <a:t>VIE DI SOMMINISTRAZIONE DI UN FARMACO</a:t>
            </a:r>
            <a:endParaRPr lang="it-IT" sz="3600" dirty="0"/>
          </a:p>
        </p:txBody>
      </p:sp>
      <p:sp>
        <p:nvSpPr>
          <p:cNvPr id="4" name="Rettangolo 3"/>
          <p:cNvSpPr/>
          <p:nvPr/>
        </p:nvSpPr>
        <p:spPr>
          <a:xfrm>
            <a:off x="1010652" y="1106905"/>
            <a:ext cx="8398042" cy="5632311"/>
          </a:xfrm>
          <a:prstGeom prst="rect">
            <a:avLst/>
          </a:prstGeom>
        </p:spPr>
        <p:txBody>
          <a:bodyPr wrap="square">
            <a:spAutoFit/>
          </a:bodyPr>
          <a:lstStyle/>
          <a:p>
            <a:r>
              <a:rPr lang="it-IT" sz="2400" dirty="0" smtClean="0"/>
              <a:t>Vie di somministrazione naturali</a:t>
            </a:r>
          </a:p>
          <a:p>
            <a:r>
              <a:rPr lang="it-IT" sz="2400" dirty="0"/>
              <a:t>-</a:t>
            </a:r>
            <a:r>
              <a:rPr lang="it-IT" sz="2400" dirty="0" smtClean="0"/>
              <a:t> Per </a:t>
            </a:r>
            <a:r>
              <a:rPr lang="it-IT" sz="2400" dirty="0" err="1" smtClean="0"/>
              <a:t>os</a:t>
            </a:r>
            <a:r>
              <a:rPr lang="it-IT" sz="2400" dirty="0" smtClean="0"/>
              <a:t>. In prima battuta il farmaco arriva al fegato, che elimina gran parte della sostanza prima che questa venga somministrata (effetto di primo passaggio - dosaggi più elevati tengono conto delle perdite).</a:t>
            </a:r>
          </a:p>
          <a:p>
            <a:r>
              <a:rPr lang="it-IT" sz="2400" dirty="0" smtClean="0"/>
              <a:t>- Sublinguale. Questa somministrazione bypassa l’effetto di primo passaggio epatico perché va direttamente alla vena cava, senza passare dalla vena porta. Il farmaco sublinguale deve essere insapore per non causare salivazione e venire deglutito.</a:t>
            </a:r>
          </a:p>
          <a:p>
            <a:r>
              <a:rPr lang="it-IT" sz="2400" dirty="0" smtClean="0"/>
              <a:t>- Rettale. Questa via supera solo al 50% l’effetto del passaggio epatico ed è di seconda scelta perché non ha un dosaggio molto preciso (usata per i neonati).</a:t>
            </a:r>
          </a:p>
          <a:p>
            <a:r>
              <a:rPr lang="it-IT" sz="2400" dirty="0" smtClean="0"/>
              <a:t>- Topica (es. collirio, pomata). Permette un ottimo passaggio.</a:t>
            </a:r>
          </a:p>
          <a:p>
            <a:r>
              <a:rPr lang="it-IT" sz="2400" dirty="0" smtClean="0"/>
              <a:t> Vie di somministrazione  artificiali </a:t>
            </a:r>
          </a:p>
          <a:p>
            <a:r>
              <a:rPr lang="it-IT" sz="2400" dirty="0" smtClean="0"/>
              <a:t>-</a:t>
            </a:r>
            <a:r>
              <a:rPr lang="it-IT" sz="2400" dirty="0" err="1" smtClean="0"/>
              <a:t>Iniettive,parenterali</a:t>
            </a:r>
            <a:r>
              <a:rPr lang="it-IT" sz="2400" dirty="0" smtClean="0"/>
              <a:t>…..</a:t>
            </a:r>
            <a:endParaRPr lang="it-IT" sz="2400" dirty="0"/>
          </a:p>
        </p:txBody>
      </p:sp>
      <p:pic>
        <p:nvPicPr>
          <p:cNvPr id="5" name="Immagine 4"/>
          <p:cNvPicPr>
            <a:picLocks noChangeAspect="1"/>
          </p:cNvPicPr>
          <p:nvPr/>
        </p:nvPicPr>
        <p:blipFill>
          <a:blip r:embed="rId2"/>
          <a:stretch>
            <a:fillRect/>
          </a:stretch>
        </p:blipFill>
        <p:spPr>
          <a:xfrm>
            <a:off x="10058400" y="4042611"/>
            <a:ext cx="1295400" cy="2430378"/>
          </a:xfrm>
          <a:prstGeom prst="rect">
            <a:avLst/>
          </a:prstGeom>
        </p:spPr>
      </p:pic>
      <p:pic>
        <p:nvPicPr>
          <p:cNvPr id="6" name="Immagine 5"/>
          <p:cNvPicPr>
            <a:picLocks noChangeAspect="1"/>
          </p:cNvPicPr>
          <p:nvPr/>
        </p:nvPicPr>
        <p:blipFill>
          <a:blip r:embed="rId3"/>
          <a:stretch>
            <a:fillRect/>
          </a:stretch>
        </p:blipFill>
        <p:spPr>
          <a:xfrm>
            <a:off x="9696450" y="887831"/>
            <a:ext cx="2019300" cy="2266950"/>
          </a:xfrm>
          <a:prstGeom prst="rect">
            <a:avLst/>
          </a:prstGeom>
        </p:spPr>
      </p:pic>
    </p:spTree>
    <p:extLst>
      <p:ext uri="{BB962C8B-B14F-4D97-AF65-F5344CB8AC3E}">
        <p14:creationId xmlns:p14="http://schemas.microsoft.com/office/powerpoint/2010/main" val="336700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CHE COS’E’ UN FITOTERAPICO</a:t>
            </a:r>
            <a:endParaRPr lang="it-IT" dirty="0"/>
          </a:p>
        </p:txBody>
      </p:sp>
      <p:sp>
        <p:nvSpPr>
          <p:cNvPr id="3" name="Segnaposto contenuto 2"/>
          <p:cNvSpPr>
            <a:spLocks noGrp="1"/>
          </p:cNvSpPr>
          <p:nvPr>
            <p:ph idx="1"/>
          </p:nvPr>
        </p:nvSpPr>
        <p:spPr>
          <a:xfrm>
            <a:off x="68179" y="1371600"/>
            <a:ext cx="10515600" cy="4670426"/>
          </a:xfrm>
        </p:spPr>
        <p:txBody>
          <a:bodyPr>
            <a:normAutofit fontScale="55000" lnSpcReduction="20000"/>
          </a:bodyPr>
          <a:lstStyle/>
          <a:p>
            <a:pPr marL="0" indent="0">
              <a:buNone/>
            </a:pPr>
            <a:r>
              <a:rPr lang="it-IT" sz="6500" u="sng" dirty="0" smtClean="0"/>
              <a:t>I farmaci fitoterapici </a:t>
            </a:r>
            <a:r>
              <a:rPr lang="it-IT" sz="5100" dirty="0" smtClean="0"/>
              <a:t>sono tutti quei medicinali, ufficialmente approvati dal Ministero della Salute, il cui principio attivo è vegetale. Sono farmaci a tutti gli effetti, acquistabili solo in farmacia, alcuni dietro presentazione di ricetta medica oppure come farmaci da banco. </a:t>
            </a:r>
          </a:p>
          <a:p>
            <a:pPr marL="0" indent="0">
              <a:buNone/>
            </a:pPr>
            <a:r>
              <a:rPr lang="it-IT" sz="5100" u="sng" dirty="0" smtClean="0"/>
              <a:t> </a:t>
            </a:r>
            <a:r>
              <a:rPr lang="it-IT" sz="5800" u="sng" dirty="0" smtClean="0"/>
              <a:t>Le proprietà terapeutiche </a:t>
            </a:r>
            <a:r>
              <a:rPr lang="it-IT" sz="5100" dirty="0" smtClean="0"/>
              <a:t>di molte piante, funghi o licheni sono tradizionalmente note agli uomini che frequentemente le hanno utilizzate come "erbe curative". Tuttavia, le tecniche della moderna medicina hanno permesso di individuare i farmaci fitoterapici veri e propri, distinti dai prodotti di erboristeria e dalle erbe semplici. Poiché tutti questi prodotti, se utilizzati male, possono essere molto dannosi per l’organismo, cerchiamo di capire cosa sono, dove </a:t>
            </a:r>
            <a:r>
              <a:rPr lang="it-IT" sz="5800" dirty="0" smtClean="0"/>
              <a:t>acquistarli</a:t>
            </a:r>
            <a:r>
              <a:rPr lang="it-IT" sz="5100" dirty="0" smtClean="0"/>
              <a:t> e come </a:t>
            </a:r>
            <a:r>
              <a:rPr lang="it-IT" sz="5100" dirty="0" err="1" smtClean="0"/>
              <a:t>usarli.zione</a:t>
            </a:r>
            <a:r>
              <a:rPr lang="it-IT" sz="5100" dirty="0" smtClean="0"/>
              <a:t> di ricetta medica oppure come farmaci da banco.</a:t>
            </a:r>
            <a:endParaRPr lang="it-IT" sz="5100" dirty="0"/>
          </a:p>
        </p:txBody>
      </p:sp>
      <p:pic>
        <p:nvPicPr>
          <p:cNvPr id="4" name="Immagine 3"/>
          <p:cNvPicPr>
            <a:picLocks noChangeAspect="1"/>
          </p:cNvPicPr>
          <p:nvPr/>
        </p:nvPicPr>
        <p:blipFill>
          <a:blip r:embed="rId2"/>
          <a:stretch>
            <a:fillRect/>
          </a:stretch>
        </p:blipFill>
        <p:spPr>
          <a:xfrm>
            <a:off x="9848850" y="176213"/>
            <a:ext cx="1504950" cy="1514475"/>
          </a:xfrm>
          <a:prstGeom prst="rect">
            <a:avLst/>
          </a:prstGeom>
        </p:spPr>
      </p:pic>
    </p:spTree>
    <p:extLst>
      <p:ext uri="{BB962C8B-B14F-4D97-AF65-F5344CB8AC3E}">
        <p14:creationId xmlns:p14="http://schemas.microsoft.com/office/powerpoint/2010/main" val="3423650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83924"/>
            <a:ext cx="10515600" cy="1325563"/>
          </a:xfrm>
        </p:spPr>
        <p:txBody>
          <a:bodyPr/>
          <a:lstStyle/>
          <a:p>
            <a:r>
              <a:rPr lang="it-IT" dirty="0"/>
              <a:t> </a:t>
            </a:r>
            <a:r>
              <a:rPr lang="it-IT" dirty="0" smtClean="0"/>
              <a:t>              PRODOTTI DI ERBORISTERIA</a:t>
            </a:r>
            <a:endParaRPr lang="it-IT" dirty="0"/>
          </a:p>
        </p:txBody>
      </p:sp>
      <p:sp>
        <p:nvSpPr>
          <p:cNvPr id="3" name="Segnaposto contenuto 2"/>
          <p:cNvSpPr>
            <a:spLocks noGrp="1"/>
          </p:cNvSpPr>
          <p:nvPr>
            <p:ph idx="1"/>
          </p:nvPr>
        </p:nvSpPr>
        <p:spPr>
          <a:xfrm>
            <a:off x="1676400" y="1443790"/>
            <a:ext cx="10515600" cy="4829426"/>
          </a:xfrm>
        </p:spPr>
        <p:txBody>
          <a:bodyPr>
            <a:noAutofit/>
          </a:bodyPr>
          <a:lstStyle/>
          <a:p>
            <a:r>
              <a:rPr lang="it-IT" sz="3200" u="sng" dirty="0" smtClean="0"/>
              <a:t>I prodotti di erboristeria </a:t>
            </a:r>
            <a:r>
              <a:rPr lang="it-IT" sz="3200" dirty="0" smtClean="0"/>
              <a:t>sono invece degli estratti, un insieme di sostanze vegetali mescolate in specifiche proporzioni di cui però non è stato individuato il singolo principio attivo e che quindi non possono essere definiti farmaci. Alcuni di questi prodotti sono farmacologicamente attivi, riconosciuti cioè in grado di curare alcune malattie, altri sono stati definiti ufficialmente privi di pericolosità, altri ancora sono stati considerati alimenti. I prodotti farmacologicamente attivi possono essere venduti nelle farmacie e nelle erboristerie, i prodotti privi di pericolosità solo nelle erboristerie, gli alimenti anche in altri negozi.</a:t>
            </a:r>
            <a:endParaRPr lang="it-IT" sz="3200" dirty="0"/>
          </a:p>
        </p:txBody>
      </p:sp>
      <p:pic>
        <p:nvPicPr>
          <p:cNvPr id="4" name="Immagine 3"/>
          <p:cNvPicPr>
            <a:picLocks noChangeAspect="1"/>
          </p:cNvPicPr>
          <p:nvPr/>
        </p:nvPicPr>
        <p:blipFill>
          <a:blip r:embed="rId2"/>
          <a:stretch>
            <a:fillRect/>
          </a:stretch>
        </p:blipFill>
        <p:spPr>
          <a:xfrm>
            <a:off x="0" y="2715503"/>
            <a:ext cx="1905000" cy="2286000"/>
          </a:xfrm>
          <a:prstGeom prst="rect">
            <a:avLst/>
          </a:prstGeom>
        </p:spPr>
      </p:pic>
    </p:spTree>
    <p:extLst>
      <p:ext uri="{BB962C8B-B14F-4D97-AF65-F5344CB8AC3E}">
        <p14:creationId xmlns:p14="http://schemas.microsoft.com/office/powerpoint/2010/main" val="173257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8811" y="0"/>
            <a:ext cx="10515600" cy="1325563"/>
          </a:xfrm>
        </p:spPr>
        <p:txBody>
          <a:bodyPr/>
          <a:lstStyle/>
          <a:p>
            <a:r>
              <a:rPr lang="it-IT" dirty="0" smtClean="0"/>
              <a:t>Precauzioni d'uso dei fitoterapici</a:t>
            </a:r>
            <a:endParaRPr lang="it-IT" dirty="0"/>
          </a:p>
        </p:txBody>
      </p:sp>
      <p:sp>
        <p:nvSpPr>
          <p:cNvPr id="3" name="Segnaposto contenuto 2"/>
          <p:cNvSpPr>
            <a:spLocks noGrp="1"/>
          </p:cNvSpPr>
          <p:nvPr>
            <p:ph idx="1"/>
          </p:nvPr>
        </p:nvSpPr>
        <p:spPr>
          <a:xfrm>
            <a:off x="1" y="1034717"/>
            <a:ext cx="11994984" cy="5823283"/>
          </a:xfrm>
        </p:spPr>
        <p:txBody>
          <a:bodyPr>
            <a:normAutofit fontScale="92500" lnSpcReduction="20000"/>
          </a:bodyPr>
          <a:lstStyle/>
          <a:p>
            <a:endParaRPr lang="it-IT" dirty="0" smtClean="0"/>
          </a:p>
          <a:p>
            <a:r>
              <a:rPr lang="it-IT" sz="3600" dirty="0" smtClean="0"/>
              <a:t>L'uso dei prodotti di erboristeria, soprattutto di quelli farmacologicamente attivi, deve essere prudente, come per gli altri farmaci:</a:t>
            </a:r>
          </a:p>
          <a:p>
            <a:r>
              <a:rPr lang="it-IT" sz="3600" dirty="0" smtClean="0"/>
              <a:t>   la quantità di prodotto assunto deve essere diversa, secondo le caratteristiche della persona (peso, età, condizioni di salute, altro);</a:t>
            </a:r>
          </a:p>
          <a:p>
            <a:r>
              <a:rPr lang="it-IT" sz="3600" dirty="0" smtClean="0"/>
              <a:t>    i loro principi attivi possono avere degli effetti collaterali o delle controindicazioni;</a:t>
            </a:r>
          </a:p>
          <a:p>
            <a:r>
              <a:rPr lang="it-IT" sz="3600" dirty="0" smtClean="0"/>
              <a:t>    possono causare delle reazioni allergiche, non prevedibili;</a:t>
            </a:r>
          </a:p>
          <a:p>
            <a:r>
              <a:rPr lang="it-IT" sz="3600" dirty="0" smtClean="0"/>
              <a:t>    possono provocare delle </a:t>
            </a:r>
            <a:r>
              <a:rPr lang="it-IT" sz="3600" dirty="0" err="1" smtClean="0"/>
              <a:t>interazionifarmacologiche</a:t>
            </a:r>
            <a:r>
              <a:rPr lang="it-IT" sz="3600" dirty="0" smtClean="0"/>
              <a:t> dannose con altri farmaci o con gli alimenti;</a:t>
            </a:r>
          </a:p>
          <a:p>
            <a:r>
              <a:rPr lang="it-IT" sz="3600" dirty="0" smtClean="0"/>
              <a:t>    il loro uso può essere pericoloso durante la gravidanza o allattamento, periodi in cui il corpo della donna è in un momento delicato.</a:t>
            </a:r>
            <a:endParaRPr lang="it-IT" sz="3600" dirty="0"/>
          </a:p>
        </p:txBody>
      </p:sp>
      <p:pic>
        <p:nvPicPr>
          <p:cNvPr id="6" name="Immagine 5"/>
          <p:cNvPicPr>
            <a:picLocks noChangeAspect="1"/>
          </p:cNvPicPr>
          <p:nvPr/>
        </p:nvPicPr>
        <p:blipFill>
          <a:blip r:embed="rId2"/>
          <a:stretch>
            <a:fillRect/>
          </a:stretch>
        </p:blipFill>
        <p:spPr>
          <a:xfrm>
            <a:off x="9651835" y="0"/>
            <a:ext cx="2343150" cy="1780674"/>
          </a:xfrm>
          <a:prstGeom prst="rect">
            <a:avLst/>
          </a:prstGeom>
        </p:spPr>
      </p:pic>
    </p:spTree>
    <p:extLst>
      <p:ext uri="{BB962C8B-B14F-4D97-AF65-F5344CB8AC3E}">
        <p14:creationId xmlns:p14="http://schemas.microsoft.com/office/powerpoint/2010/main" val="12938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RIMEDI OMEOPATICI</a:t>
            </a:r>
            <a:endParaRPr lang="it-IT" dirty="0"/>
          </a:p>
        </p:txBody>
      </p:sp>
      <p:sp>
        <p:nvSpPr>
          <p:cNvPr id="3" name="Segnaposto contenuto 2"/>
          <p:cNvSpPr>
            <a:spLocks noGrp="1"/>
          </p:cNvSpPr>
          <p:nvPr>
            <p:ph idx="1"/>
          </p:nvPr>
        </p:nvSpPr>
        <p:spPr/>
        <p:txBody>
          <a:bodyPr>
            <a:normAutofit lnSpcReduction="10000"/>
          </a:bodyPr>
          <a:lstStyle/>
          <a:p>
            <a:r>
              <a:rPr lang="it-IT" dirty="0" smtClean="0"/>
              <a:t>Il medico tedesco Samuel </a:t>
            </a:r>
            <a:r>
              <a:rPr lang="it-IT" dirty="0" err="1" smtClean="0"/>
              <a:t>Hahnemann</a:t>
            </a:r>
            <a:r>
              <a:rPr lang="it-IT" dirty="0" smtClean="0"/>
              <a:t> (1755–1843),  considerato il fondatore della Medicina Omeopatica, ebbe modo di osservare e sperimentare che una sostanza naturale, che  a dosi elevate provoca nell’individuo sano una serie di sintomi, </a:t>
            </a:r>
            <a:r>
              <a:rPr lang="it-IT" dirty="0" err="1" smtClean="0"/>
              <a:t>puo’</a:t>
            </a:r>
            <a:r>
              <a:rPr lang="it-IT" dirty="0" smtClean="0"/>
              <a:t>  curare gli stessi sintomi nell’individuo malato, se opportunamente diluita, cioè assunta in dosi omeopatiche, e sottoposta alla tecnica della dinamizzazione (o </a:t>
            </a:r>
            <a:r>
              <a:rPr lang="it-IT" dirty="0" err="1" smtClean="0"/>
              <a:t>succussione</a:t>
            </a:r>
            <a:r>
              <a:rPr lang="it-IT" dirty="0" smtClean="0"/>
              <a:t>). Da qui la nascita dei rimedi omeopatici.</a:t>
            </a:r>
          </a:p>
          <a:p>
            <a:endParaRPr lang="it-IT" dirty="0" smtClean="0"/>
          </a:p>
          <a:p>
            <a:r>
              <a:rPr lang="it-IT" dirty="0" smtClean="0"/>
              <a:t>Le sostanze naturali che si utilizzano per la preparazione dei rimedi omeopatici, appartengono ai tre regni della Natura: vegetale, animale e minerale.</a:t>
            </a:r>
          </a:p>
        </p:txBody>
      </p:sp>
      <p:pic>
        <p:nvPicPr>
          <p:cNvPr id="4" name="Immagine 3"/>
          <p:cNvPicPr>
            <a:picLocks noChangeAspect="1"/>
          </p:cNvPicPr>
          <p:nvPr/>
        </p:nvPicPr>
        <p:blipFill>
          <a:blip r:embed="rId2"/>
          <a:stretch>
            <a:fillRect/>
          </a:stretch>
        </p:blipFill>
        <p:spPr>
          <a:xfrm>
            <a:off x="8420100" y="196057"/>
            <a:ext cx="2933700" cy="1562100"/>
          </a:xfrm>
          <a:prstGeom prst="rect">
            <a:avLst/>
          </a:prstGeom>
        </p:spPr>
      </p:pic>
    </p:spTree>
    <p:extLst>
      <p:ext uri="{BB962C8B-B14F-4D97-AF65-F5344CB8AC3E}">
        <p14:creationId xmlns:p14="http://schemas.microsoft.com/office/powerpoint/2010/main" val="1647838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OMEOPATICI COMPLESSI</a:t>
            </a:r>
            <a:endParaRPr lang="it-IT" dirty="0"/>
          </a:p>
        </p:txBody>
      </p:sp>
      <p:sp>
        <p:nvSpPr>
          <p:cNvPr id="3" name="Segnaposto contenuto 2"/>
          <p:cNvSpPr>
            <a:spLocks noGrp="1"/>
          </p:cNvSpPr>
          <p:nvPr>
            <p:ph idx="1"/>
          </p:nvPr>
        </p:nvSpPr>
        <p:spPr>
          <a:xfrm>
            <a:off x="0" y="1395663"/>
            <a:ext cx="10515600" cy="5272005"/>
          </a:xfrm>
        </p:spPr>
        <p:txBody>
          <a:bodyPr>
            <a:normAutofit fontScale="25000" lnSpcReduction="20000"/>
          </a:bodyPr>
          <a:lstStyle/>
          <a:p>
            <a:pPr lvl="2"/>
            <a:r>
              <a:rPr lang="it-IT" dirty="0" smtClean="0"/>
              <a:t>Con la combinazione di due o più unitari si ottengono i preparati complessi. I singoli componenti svolgono sull'organismo un'azione simile tra di loro e si completano a vicenda.</a:t>
            </a:r>
          </a:p>
          <a:p>
            <a:r>
              <a:rPr lang="it-IT" sz="9600" dirty="0" smtClean="0"/>
              <a:t>Con la combinazione di due o più unitari si ottengono i preparati complessi. I singoli componenti svolgono sull'organismo un'azione simile tra di loro e si completano a vicenda.</a:t>
            </a:r>
          </a:p>
          <a:p>
            <a:r>
              <a:rPr lang="it-IT" sz="9600" dirty="0" smtClean="0"/>
              <a:t>I preparati complessi offrono il grande vantaggio di coprire un ampio spettro di disturbi, per cui facilitano moltissimo la scelta del farmaco omeopatico. Anche per i preparati complessi spesso si conferma la seguente massima:</a:t>
            </a:r>
          </a:p>
          <a:p>
            <a:r>
              <a:rPr lang="it-IT" sz="9600" dirty="0" smtClean="0"/>
              <a:t>«L'insieme è più della somma delle singole parti».</a:t>
            </a:r>
          </a:p>
          <a:p>
            <a:r>
              <a:rPr lang="it-IT" sz="9600" dirty="0" smtClean="0"/>
              <a:t>I preparati complessi consentono una risposta terapeutica </a:t>
            </a:r>
            <a:r>
              <a:rPr lang="it-IT" sz="9600" dirty="0" err="1" smtClean="0"/>
              <a:t>piu’</a:t>
            </a:r>
            <a:r>
              <a:rPr lang="it-IT" sz="9600" dirty="0" smtClean="0"/>
              <a:t> rapida.</a:t>
            </a:r>
          </a:p>
          <a:p>
            <a:r>
              <a:rPr lang="it-IT" sz="9600" dirty="0" smtClean="0"/>
              <a:t>I preparati complessi prefabbricati sono indicati solo per il trattamento di malattie acute e non pericolose. Le loro indicazioni per l'uso sono limitate agli ambiti d'applicazione previsti dalle autorità competenti in materia di medicamenti. Per le malattie croniche è necessario l'intervento di una o di un omeopata con molta esperienza.</a:t>
            </a:r>
          </a:p>
          <a:p>
            <a:r>
              <a:rPr lang="it-IT" sz="9600" dirty="0" smtClean="0"/>
              <a:t>Per l'utilizzo dei preparati complessi valgono le stesse regole dei cosiddetti rimedi unitari.</a:t>
            </a:r>
          </a:p>
          <a:p>
            <a:endParaRPr lang="it-IT" sz="9600" dirty="0" smtClean="0"/>
          </a:p>
          <a:p>
            <a:pPr marL="0" indent="0">
              <a:buNone/>
            </a:pPr>
            <a:endParaRPr lang="it-IT" sz="9600" dirty="0"/>
          </a:p>
        </p:txBody>
      </p:sp>
      <p:pic>
        <p:nvPicPr>
          <p:cNvPr id="4" name="Immagine 3"/>
          <p:cNvPicPr>
            <a:picLocks noChangeAspect="1"/>
          </p:cNvPicPr>
          <p:nvPr/>
        </p:nvPicPr>
        <p:blipFill>
          <a:blip r:embed="rId2"/>
          <a:stretch>
            <a:fillRect/>
          </a:stretch>
        </p:blipFill>
        <p:spPr>
          <a:xfrm>
            <a:off x="8350918" y="0"/>
            <a:ext cx="3238500" cy="1409700"/>
          </a:xfrm>
          <a:prstGeom prst="rect">
            <a:avLst/>
          </a:prstGeom>
        </p:spPr>
      </p:pic>
    </p:spTree>
    <p:extLst>
      <p:ext uri="{BB962C8B-B14F-4D97-AF65-F5344CB8AC3E}">
        <p14:creationId xmlns:p14="http://schemas.microsoft.com/office/powerpoint/2010/main" val="349280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65125"/>
            <a:ext cx="11353800" cy="1325563"/>
          </a:xfrm>
        </p:spPr>
        <p:txBody>
          <a:bodyPr/>
          <a:lstStyle/>
          <a:p>
            <a:r>
              <a:rPr lang="it-IT" dirty="0" smtClean="0"/>
              <a:t>COME SI PREPARANO I RIMEDI OMEOPATICI</a:t>
            </a:r>
            <a:endParaRPr lang="it-IT" dirty="0"/>
          </a:p>
        </p:txBody>
      </p:sp>
      <p:sp>
        <p:nvSpPr>
          <p:cNvPr id="3" name="Segnaposto contenuto 2"/>
          <p:cNvSpPr>
            <a:spLocks noGrp="1"/>
          </p:cNvSpPr>
          <p:nvPr>
            <p:ph idx="1"/>
          </p:nvPr>
        </p:nvSpPr>
        <p:spPr>
          <a:xfrm>
            <a:off x="-168442" y="1690688"/>
            <a:ext cx="11522242" cy="5167312"/>
          </a:xfrm>
        </p:spPr>
        <p:txBody>
          <a:bodyPr>
            <a:normAutofit fontScale="85000" lnSpcReduction="20000"/>
          </a:bodyPr>
          <a:lstStyle/>
          <a:p>
            <a:endParaRPr lang="it-IT" dirty="0" smtClean="0"/>
          </a:p>
          <a:p>
            <a:r>
              <a:rPr lang="it-IT" sz="3600" dirty="0" smtClean="0"/>
              <a:t>La preparazione dei rimedi omeopatici, detti anche farmaci omeopatici, deve seguire procedimenti codificati che osservano precisi protocolli, tali da garantirne la assoluta assenza di tossicità, la sicurezza e la preservazione dell’efficacia.</a:t>
            </a:r>
          </a:p>
          <a:p>
            <a:r>
              <a:rPr lang="it-IT" sz="3600" dirty="0" smtClean="0"/>
              <a:t>La preparazione dei rimedi omeopatici</a:t>
            </a:r>
          </a:p>
          <a:p>
            <a:r>
              <a:rPr lang="it-IT" sz="3600" dirty="0" smtClean="0"/>
              <a:t>rimedi omeopatici sono confezionati in vario modo. Si trovano in commercio sotto forma di granuli, globuli, gocce, fiale orali, compresse, capsule, ovuli, supposte, creme, pomate, colliri, dentifrici, ecc.</a:t>
            </a:r>
          </a:p>
          <a:p>
            <a:r>
              <a:rPr lang="it-IT" sz="3600" dirty="0" smtClean="0"/>
              <a:t>La regola, che in generale si segue per le cure omeopatiche, è che per le malattie che si trovano nello stato acuto si assumono rimedi omeopatici a più bassa diluizione, mentre per le malattie allo stato cronico si adoperano rimedi a media ed alta diluizione.</a:t>
            </a:r>
            <a:endParaRPr lang="it-IT" sz="3600" dirty="0"/>
          </a:p>
        </p:txBody>
      </p:sp>
      <p:pic>
        <p:nvPicPr>
          <p:cNvPr id="4" name="Immagine 3"/>
          <p:cNvPicPr>
            <a:picLocks noChangeAspect="1"/>
          </p:cNvPicPr>
          <p:nvPr/>
        </p:nvPicPr>
        <p:blipFill>
          <a:blip r:embed="rId2"/>
          <a:stretch>
            <a:fillRect/>
          </a:stretch>
        </p:blipFill>
        <p:spPr>
          <a:xfrm>
            <a:off x="10039350" y="156369"/>
            <a:ext cx="2628900" cy="1743075"/>
          </a:xfrm>
          <a:prstGeom prst="rect">
            <a:avLst/>
          </a:prstGeom>
        </p:spPr>
      </p:pic>
    </p:spTree>
    <p:extLst>
      <p:ext uri="{BB962C8B-B14F-4D97-AF65-F5344CB8AC3E}">
        <p14:creationId xmlns:p14="http://schemas.microsoft.com/office/powerpoint/2010/main" val="229361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1663</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Tema di Office</vt:lpstr>
      <vt:lpstr>CURARSI CON FARMACI SINTETICI,FITOTERAPICI O OMEOPATICI?</vt:lpstr>
      <vt:lpstr>DEFINIZIONE DI FARMACO </vt:lpstr>
      <vt:lpstr>Presentazione standard di PowerPoint</vt:lpstr>
      <vt:lpstr>           CHE COS’E’ UN FITOTERAPICO</vt:lpstr>
      <vt:lpstr>               PRODOTTI DI ERBORISTERIA</vt:lpstr>
      <vt:lpstr>Precauzioni d'uso dei fitoterapici</vt:lpstr>
      <vt:lpstr>                   RIMEDI OMEOPATICI</vt:lpstr>
      <vt:lpstr>           OMEOPATICI COMPLESSI</vt:lpstr>
      <vt:lpstr>COME SI PREPARANO I RIMEDI OMEOPATICI</vt:lpstr>
      <vt:lpstr>     OMEOPATIA E LE  COSTITUZIONI</vt:lpstr>
      <vt:lpstr>IPOTESI D’AZIONE DEL RIMEDIO OMEOPATICO</vt:lpstr>
      <vt:lpstr>Presentazione standard di PowerPoint</vt:lpstr>
      <vt:lpstr>               LA MEDICINA INTEGRATA    </vt:lpstr>
      <vt:lpstr>IL RUOLO DEL MEDICO OLISTICO</vt:lpstr>
      <vt:lpstr>ALIMENTI  COME  FARMACI </vt:lpstr>
      <vt:lpstr>                   LO STRESS OSSIDATIVO</vt:lpstr>
      <vt:lpstr>Presentazione standard di PowerPoint</vt:lpstr>
      <vt:lpstr>Presentazione standard di PowerPoint</vt:lpstr>
      <vt:lpstr>Presentazione standard di PowerPoint</vt:lpstr>
      <vt:lpstr>FARMACI  SALVAVITA</vt:lpstr>
      <vt:lpstr>                           FITOTERAPICI</vt:lpstr>
      <vt:lpstr>     OMOTOSSICOLOGICI E OMEOPATICI</vt:lpstr>
      <vt:lpstr>FALLIMENTO DELLA TERAPIA OMEPATICA                     CAUSE POSSIBILI</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CURARSI CON FARMACI SINTETICI,FITOTERAPICI O OMEOPATICI?</dc:title>
  <dc:creator>Michele</dc:creator>
  <cp:lastModifiedBy>Michele</cp:lastModifiedBy>
  <cp:revision>36</cp:revision>
  <dcterms:created xsi:type="dcterms:W3CDTF">2015-09-17T14:32:42Z</dcterms:created>
  <dcterms:modified xsi:type="dcterms:W3CDTF">2015-10-19T10:47:10Z</dcterms:modified>
</cp:coreProperties>
</file>